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48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65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36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6733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16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97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33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32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2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4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7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8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2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9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98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8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511BD-EFF2-4507-B3E0-3099F94C80B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E1F35-9DF0-4B6B-8D6D-1E2B5E139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04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95D1C-F87F-4ACA-880A-1ADF2B76E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265562"/>
            <a:ext cx="8991600" cy="2767102"/>
          </a:xfrm>
        </p:spPr>
        <p:txBody>
          <a:bodyPr/>
          <a:lstStyle/>
          <a:p>
            <a:r>
              <a:rPr lang="en-US" dirty="0"/>
              <a:t>Premium Processing Changes</a:t>
            </a:r>
            <a:br>
              <a:rPr lang="en-US" dirty="0"/>
            </a:br>
            <a:r>
              <a:rPr lang="en-US" dirty="0"/>
              <a:t>HR 8337</a:t>
            </a:r>
          </a:p>
        </p:txBody>
      </p:sp>
    </p:spTree>
    <p:extLst>
      <p:ext uri="{BB962C8B-B14F-4D97-AF65-F5344CB8AC3E}">
        <p14:creationId xmlns:p14="http://schemas.microsoft.com/office/powerpoint/2010/main" val="2136815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7B7E4-0F71-4AA2-917A-A0EC173CC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0A60C-1016-40A6-8021-4E8459119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</a:t>
            </a:r>
          </a:p>
          <a:p>
            <a:r>
              <a:rPr lang="en-US" dirty="0"/>
              <a:t>Premium Processing for H4, L2, EAD, COS, Extensions</a:t>
            </a:r>
          </a:p>
          <a:p>
            <a:r>
              <a:rPr lang="en-US" dirty="0"/>
              <a:t>Premium Processing Fee increased to $2,500 for H1B, L1, I-140, Others</a:t>
            </a:r>
          </a:p>
          <a:p>
            <a:r>
              <a:rPr lang="en-US" dirty="0"/>
              <a:t>Regulation to decide Premium Processing fee H4, L2, COS, EAD, Others</a:t>
            </a:r>
          </a:p>
          <a:p>
            <a:r>
              <a:rPr lang="en-US" dirty="0"/>
              <a:t>Premium Processing Fee Limits, Processing Time Frames – H4, L2, EAD</a:t>
            </a:r>
          </a:p>
          <a:p>
            <a:r>
              <a:rPr lang="en-US" dirty="0"/>
              <a:t>Premium Processing Time Frame starts after Biometrics, </a:t>
            </a:r>
            <a:r>
              <a:rPr lang="en-US" dirty="0" err="1"/>
              <a:t>Preerquisites</a:t>
            </a:r>
            <a:endParaRPr lang="en-US" dirty="0"/>
          </a:p>
          <a:p>
            <a:r>
              <a:rPr lang="en-US" dirty="0"/>
              <a:t>Additional Premium Processing Provisions, Guidelines</a:t>
            </a:r>
          </a:p>
          <a:p>
            <a:r>
              <a:rPr lang="en-US" dirty="0"/>
              <a:t>Next Steps - USCIS</a:t>
            </a:r>
          </a:p>
        </p:txBody>
      </p:sp>
    </p:spTree>
    <p:extLst>
      <p:ext uri="{BB962C8B-B14F-4D97-AF65-F5344CB8AC3E}">
        <p14:creationId xmlns:p14="http://schemas.microsoft.com/office/powerpoint/2010/main" val="2722625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45E34-410E-4366-B092-6330524A1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HR 8337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6F2AC-5FB6-463C-B8D0-DD0102E56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Stopgap bill aimed at funding federal agencies and prevent shutdown until December 11, 2020</a:t>
            </a:r>
          </a:p>
          <a:p>
            <a:r>
              <a:rPr lang="en-US" dirty="0"/>
              <a:t>Bill has a section called “Emergency Stopgap USCIS Stabilization Act” with many provisions related to USCIS Premium Processing</a:t>
            </a:r>
          </a:p>
          <a:p>
            <a:r>
              <a:rPr lang="en-US" dirty="0"/>
              <a:t>Provision for adding Premium Processing for H, L visa holders dependents</a:t>
            </a:r>
          </a:p>
          <a:p>
            <a:r>
              <a:rPr lang="en-US" dirty="0"/>
              <a:t>Provision for adding Premium Processing for Change of Status and other applications, including EAD</a:t>
            </a:r>
          </a:p>
          <a:p>
            <a:r>
              <a:rPr lang="en-US" dirty="0"/>
              <a:t>Raises the current Premium Processing Fee for H1B</a:t>
            </a:r>
          </a:p>
          <a:p>
            <a:r>
              <a:rPr lang="en-US" dirty="0"/>
              <a:t>Limits set on Premium Processing in this bill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71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ED273-E5C5-4E55-BA6B-961F4BA87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Premium processing for h4, l2, </a:t>
            </a:r>
            <a:r>
              <a:rPr lang="en-US" dirty="0" err="1"/>
              <a:t>ead</a:t>
            </a:r>
            <a:r>
              <a:rPr lang="en-US" dirty="0"/>
              <a:t>, cos, extensions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D31C9-5DE5-498E-BF23-DC9ECA1C7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INA section 286(u) will be modified to include USCIS Premium Process for a variety of categories</a:t>
            </a:r>
          </a:p>
          <a:p>
            <a:pPr lvl="1"/>
            <a:r>
              <a:rPr lang="en-US" dirty="0"/>
              <a:t>H4 &amp; L2 Visa Holders:  Will be able to file I-539 applications for COS or extensions under premium process</a:t>
            </a:r>
          </a:p>
          <a:p>
            <a:pPr lvl="1"/>
            <a:r>
              <a:rPr lang="en-US" dirty="0"/>
              <a:t>EAD Applications</a:t>
            </a:r>
          </a:p>
          <a:p>
            <a:pPr lvl="1"/>
            <a:r>
              <a:rPr lang="en-US" dirty="0"/>
              <a:t>COS &amp; Extensions:  Premium Processing will be available for general applications that are filed for COS and Extensions of Non-Immigrant Status.  This covers a broad range of visa types that use Form I-539 that typically includes F1, H4, L2, F2, B1/B2, etc.</a:t>
            </a:r>
          </a:p>
          <a:p>
            <a:pPr lvl="1"/>
            <a:r>
              <a:rPr lang="en-US" dirty="0"/>
              <a:t>Employment Based Green Card Applications:  EB-1, EB-2, and EB-3 categories. Note that this will extend premium processing to EB-1C multinational executives and managers as well as   EB-2 National Interest Waivers</a:t>
            </a:r>
          </a:p>
        </p:txBody>
      </p:sp>
    </p:spTree>
    <p:extLst>
      <p:ext uri="{BB962C8B-B14F-4D97-AF65-F5344CB8AC3E}">
        <p14:creationId xmlns:p14="http://schemas.microsoft.com/office/powerpoint/2010/main" val="16790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99EFF-0D41-434A-BA8B-49994280F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Premium processing fee $2,500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30225-A910-4558-88B0-83CF4527C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Premium Processing Fee for H1B, L1, I-140 and other categories will be increased to $2,500</a:t>
            </a:r>
          </a:p>
          <a:p>
            <a:r>
              <a:rPr lang="en-US" dirty="0"/>
              <a:t>H2B and R-1 Premium Processing Fee will be $1,500</a:t>
            </a:r>
          </a:p>
          <a:p>
            <a:r>
              <a:rPr lang="en-US" dirty="0"/>
              <a:t>USCIS Regulation to decide Premium Processing Fee for H4, L2, EAD, COS, &amp; Others</a:t>
            </a:r>
          </a:p>
          <a:p>
            <a:pPr lvl="1"/>
            <a:r>
              <a:rPr lang="en-US" dirty="0"/>
              <a:t>Shall include a detailed methodology supporting the proposed premium fee amount</a:t>
            </a:r>
          </a:p>
        </p:txBody>
      </p:sp>
    </p:spTree>
    <p:extLst>
      <p:ext uri="{BB962C8B-B14F-4D97-AF65-F5344CB8AC3E}">
        <p14:creationId xmlns:p14="http://schemas.microsoft.com/office/powerpoint/2010/main" val="954345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CCE47-5B30-4267-9820-67D7A23F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Premium process fee limits,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84F15-920F-4D71-9AE3-FC101AE9E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 – F, J, M:  Fee not to exceed $1,750 and processing cannot exceed 30 days</a:t>
            </a:r>
          </a:p>
          <a:p>
            <a:r>
              <a:rPr lang="en-US" dirty="0"/>
              <a:t>COS or Extension for Dependents of E-1/E-2, H, L, O, P, or R nonimmigrants: Fee not to exceed $1,750 and processing cannot exceed 30 days</a:t>
            </a:r>
          </a:p>
          <a:p>
            <a:r>
              <a:rPr lang="en-US" dirty="0"/>
              <a:t>EAD:  Fee not to exceed $1,500 and processing cannot exceed 30 days</a:t>
            </a:r>
          </a:p>
          <a:p>
            <a:r>
              <a:rPr lang="en-US" dirty="0"/>
              <a:t>EB1-C &amp; EB-2 NIW:  Fee not to exceed $2,500 and processing cannot exceed 45 days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114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52043-4EDD-4FF0-BC60-C83207C8B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Premium processing starts after pre-requisites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C8057-279B-4E75-A03B-CB0944C07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Premium Processing starts after the pre-requisites are met</a:t>
            </a:r>
          </a:p>
          <a:p>
            <a:pPr lvl="1"/>
            <a:r>
              <a:rPr lang="en-US" dirty="0"/>
              <a:t>Example:  Like biometrics for H4</a:t>
            </a:r>
          </a:p>
        </p:txBody>
      </p:sp>
    </p:spTree>
    <p:extLst>
      <p:ext uri="{BB962C8B-B14F-4D97-AF65-F5344CB8AC3E}">
        <p14:creationId xmlns:p14="http://schemas.microsoft.com/office/powerpoint/2010/main" val="270371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81EBF-36CA-4670-956B-7FBC767F3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Provisions,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9E821-6A83-4BD4-8588-B60D0FD9E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 revised once every 2 years</a:t>
            </a:r>
          </a:p>
          <a:p>
            <a:r>
              <a:rPr lang="en-US" dirty="0"/>
              <a:t>May suspend Premium Processing if USCIS cannot meet deadlines</a:t>
            </a:r>
          </a:p>
          <a:p>
            <a:r>
              <a:rPr lang="en-US" dirty="0"/>
              <a:t>USCIS must develop and implement processes to ensure that the availability of premium processing does not result in an increase in processing times for non-premium processing cases.</a:t>
            </a:r>
          </a:p>
        </p:txBody>
      </p:sp>
    </p:spTree>
    <p:extLst>
      <p:ext uri="{BB962C8B-B14F-4D97-AF65-F5344CB8AC3E}">
        <p14:creationId xmlns:p14="http://schemas.microsoft.com/office/powerpoint/2010/main" val="2011298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9A340-3F36-4F6F-9341-E7F388BA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premium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29DC7-7ACE-424E-8D30-7CCCB0285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Bill blanket statement for future Premium Processing of other forms, “any other benefit type that secretary deems appropriate for premium processing”.</a:t>
            </a:r>
          </a:p>
          <a:p>
            <a:r>
              <a:rPr lang="en-US" dirty="0"/>
              <a:t>USCIS will update the new fee when it will go into effect</a:t>
            </a:r>
          </a:p>
        </p:txBody>
      </p:sp>
    </p:spTree>
    <p:extLst>
      <p:ext uri="{BB962C8B-B14F-4D97-AF65-F5344CB8AC3E}">
        <p14:creationId xmlns:p14="http://schemas.microsoft.com/office/powerpoint/2010/main" val="4208179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75</TotalTime>
  <Words>562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Bookman Old Style</vt:lpstr>
      <vt:lpstr>Rockwell</vt:lpstr>
      <vt:lpstr>Damask</vt:lpstr>
      <vt:lpstr>Premium Processing Changes HR 8337</vt:lpstr>
      <vt:lpstr>Agenda</vt:lpstr>
      <vt:lpstr>Background HR 8337</vt:lpstr>
      <vt:lpstr>Premium processing for h4, l2, ead, cos, extensions</vt:lpstr>
      <vt:lpstr>Premium processing fee $2,500</vt:lpstr>
      <vt:lpstr>Premium process fee limits, times</vt:lpstr>
      <vt:lpstr>Premium processing starts after pre-requisites</vt:lpstr>
      <vt:lpstr>Additional Provisions, guidelines</vt:lpstr>
      <vt:lpstr>Future premium processing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Premium Processing Changes HR 8337</dc:title>
  <dc:creator>Jeff Root</dc:creator>
  <cp:lastModifiedBy>Jeff Root</cp:lastModifiedBy>
  <cp:revision>10</cp:revision>
  <dcterms:created xsi:type="dcterms:W3CDTF">2020-10-05T19:07:17Z</dcterms:created>
  <dcterms:modified xsi:type="dcterms:W3CDTF">2020-10-05T20:22:48Z</dcterms:modified>
</cp:coreProperties>
</file>